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2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lide_assets/ppt/media/image-1-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>
              <a:alpha val="77000"/>
            </a:srgbClr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11480" y="384048"/>
            <a:ext cx="6217920" cy="3657600"/>
          </a:xfrm>
          <a:prstGeom prst="rect">
            <a:avLst/>
          </a:prstGeom>
          <a:solidFill>
            <a:srgbClr val="0A1F30">
              <a:alpha val="90000"/>
            </a:srgbClr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594360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8D4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ИНВЕСТИЦИОННАЯ ПРЕЗЕНТАЦИЯ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40080" y="1097280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Среднеуральский</a:t>
            </a:r>
            <a:endParaRPr lang="en-US" sz="4300" dirty="0"/>
          </a:p>
          <a:p>
            <a:pPr algn="l"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рыбхоз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676656" y="268833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Осётр: молодь 5–10 г + подрощенная 600 г · карп круглый год · 2027–2030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12648" y="4434840"/>
            <a:ext cx="10972800" cy="1828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5800" y="4736592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/ 200 т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685800" y="5321808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выпуск осетра в год с 2028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572000" y="4736592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135,7 / 298,0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4572000" y="532180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EBITDA 2027–2030, млн ₽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686800" y="4736592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367,8 / 697,8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8686800" y="5321808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выручка за 4 года, млн ₽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Инвестиционная модель: действующие активы + лёгкие садки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Две мощности — 100 и 200 т осетра в год, при поэтапном расширении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1737360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2 520 м²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685800" y="2322576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существующие сетные камеры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0" y="1737360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5×5 м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4572000" y="2322576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модуль дополнительных садков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12480" y="173736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240 тыс. ₽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8412480" y="2322576"/>
            <a:ext cx="3063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оценка комплекта 5×5 м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3063240"/>
            <a:ext cx="10881360" cy="2468880"/>
          </a:xfrm>
          <a:prstGeom prst="roundRect">
            <a:avLst>
              <a:gd name="adj" fmla="val 3704"/>
            </a:avLst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36499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Расширяемся только под расчётную биомассу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914400" y="3977640"/>
            <a:ext cx="1014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Действующая линия используется первой. Новые модули строятся ниже по течению по мере загрузки. Без согласования акватории и расчёта O₂ строительство не начинается.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Действующая садковая линия — стартовая площадка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Новые облегчённые садки — вторая очередь ниже по течению канала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pic>
        <p:nvPicPr>
          <p:cNvPr id="7" name="Image 0" descr="/mnt/data/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17904"/>
            <a:ext cx="7132320" cy="4389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001000" y="1517904"/>
            <a:ext cx="3520440" cy="4389120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0" y="180136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Тепловодный участок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8229600" y="246888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Осётр и карп — круглогодично.
Март 2027: осётр 5–10 г и отдельная партия 600 г.
Карп — март и сентябрь.
Расширение после проверки O₂ и прав.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85800" y="60350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Иллюстрация садковой линии предоставлена заказчиком; принадлежность конкретной площадке не верифицирована.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обеспечить выпуск со второго года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Подрощенная молодь 600 г покупается дополнительно к ежегодной посадке 5–10 г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85800" y="2011680"/>
            <a:ext cx="2596896" cy="2103120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 2027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86968" y="2743200"/>
            <a:ext cx="22128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5–10 г +
600 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547872" y="2011680"/>
            <a:ext cx="2596896" cy="2103120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30752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 2028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749040" y="2743200"/>
            <a:ext cx="22128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600 г → 1,75 кг
ПЕРВАЯ ПРОДАЖА</a:t>
            </a:r>
            <a:endParaRPr lang="en-US" sz="2000" dirty="0"/>
          </a:p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409944" y="2011680"/>
            <a:ext cx="2596896" cy="2103120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92824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 2029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11112" y="2743200"/>
            <a:ext cx="22128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5–10 г → 1,75 кг
ПРОДАЖА</a:t>
            </a:r>
            <a:endParaRPr lang="en-US" sz="2000" dirty="0"/>
          </a:p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9272016" y="2011680"/>
            <a:ext cx="2596896" cy="2103120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454896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 2030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473184" y="2743200"/>
            <a:ext cx="22128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очередная
партия осетра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685800" y="4663440"/>
            <a:ext cx="10835640" cy="914400"/>
          </a:xfrm>
          <a:prstGeom prst="rect">
            <a:avLst/>
          </a:prstGeom>
          <a:solidFill>
            <a:srgbClr val="3B3340"/>
          </a:solidFill>
          <a:ln w="12700">
            <a:solidFill>
              <a:srgbClr val="3B3340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89204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Выход 100 / 200 т в 2028 году зависит от партии 600 г и роста до 1,75 кг за 12 мес.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Производственная программа — два возраста осетра + карп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Мартовская посадка мелкой молоди — ежегодно; подрощенная — только при запуске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1737360"/>
            <a:ext cx="4572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71 429 шт.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731520" y="2322576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осётр 5–10 г / год · 100 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83680" y="1737360"/>
            <a:ext cx="4572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142 858 шт.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6583680" y="2322576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осётр 5–10 г / год · 200 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85800" y="2971800"/>
            <a:ext cx="10789920" cy="2432304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337560"/>
            <a:ext cx="10241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ПОДРОЩЕННЫЙ ОСЁТР · МАРТ 2027: 67 227 / 134 454 шт. × 600 г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960120" y="4014216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КАРП: 15 000 шт. в марте + 15 000 в сентябре; продажа от 1,0 кг.
13,5 т в 2027; далее по 27 т в год.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Лёгкие садки — поэтапное строительство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Базовый ориентир 240 тыс. ₽ за модуль 5×5 м, без отдельной проектной сметы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1600200"/>
            <a:ext cx="4572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147 шт.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731520" y="2185416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дополнительных садков · 100 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83680" y="1600200"/>
            <a:ext cx="4572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369 шт.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6583680" y="2185416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дополнительных садков · 200 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77240" y="2852928"/>
            <a:ext cx="10561320" cy="192024"/>
          </a:xfrm>
          <a:prstGeom prst="rect">
            <a:avLst/>
          </a:prstGeom>
          <a:solidFill>
            <a:srgbClr val="315167"/>
          </a:solidFill>
          <a:ln w="12700">
            <a:solidFill>
              <a:srgbClr val="315167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2852928"/>
            <a:ext cx="4145137" cy="192024"/>
          </a:xfrm>
          <a:prstGeom prst="rect">
            <a:avLst/>
          </a:prstGeom>
          <a:solidFill>
            <a:srgbClr val="20B1B5"/>
          </a:solidFill>
          <a:ln w="12700">
            <a:solidFill>
              <a:srgbClr val="20B1B5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3081528"/>
            <a:ext cx="10561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т: CAPEX 36,78 млн ₽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77240" y="3858768"/>
            <a:ext cx="10561320" cy="192024"/>
          </a:xfrm>
          <a:prstGeom prst="rect">
            <a:avLst/>
          </a:prstGeom>
          <a:solidFill>
            <a:srgbClr val="315167"/>
          </a:solidFill>
          <a:ln w="12700">
            <a:solidFill>
              <a:srgbClr val="315167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858768"/>
            <a:ext cx="10149840" cy="192024"/>
          </a:xfrm>
          <a:prstGeom prst="rect">
            <a:avLst/>
          </a:prstGeom>
          <a:solidFill>
            <a:srgbClr val="A5D7DA"/>
          </a:solidFill>
          <a:ln w="12700">
            <a:solidFill>
              <a:srgbClr val="A5D7DA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087368"/>
            <a:ext cx="10561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200 т: CAPEX 90,06 млн ₽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95528" y="5102352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Сеть 50 тыс. ₽ + несущие элементы/настил 150 тыс. ₽ + якорение и монтаж 40 тыс. ₽ = 240 тыс. ₽/садок.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Реализация осетра начинается с 2028 года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Благодаря стартовой партии 600 г · мартовские партии 5–10 г дают товар с 2029 года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96112" y="162763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2027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96112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8800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5349240"/>
            <a:ext cx="2468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 / 0 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12464" y="162763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712464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45152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12464" y="5349240"/>
            <a:ext cx="2468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/ 200 т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528816" y="162763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2029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528816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61504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28816" y="3776463"/>
            <a:ext cx="694944" cy="1417329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61504" y="2359135"/>
            <a:ext cx="694944" cy="2834657"/>
          </a:xfrm>
          <a:prstGeom prst="rect">
            <a:avLst/>
          </a:prstGeom>
          <a:solidFill>
            <a:srgbClr val="A1D9DB"/>
          </a:solidFill>
          <a:ln w="12700">
            <a:solidFill>
              <a:srgbClr val="A1D9DB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28816" y="5349240"/>
            <a:ext cx="2468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/ 200 т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345168" y="162763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2030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345168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77856" y="2221992"/>
            <a:ext cx="694944" cy="297180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345168" y="3776463"/>
            <a:ext cx="694944" cy="1417329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277856" y="2359135"/>
            <a:ext cx="694944" cy="2834657"/>
          </a:xfrm>
          <a:prstGeom prst="rect">
            <a:avLst/>
          </a:prstGeom>
          <a:solidFill>
            <a:srgbClr val="A1D9DB"/>
          </a:solidFill>
          <a:ln w="12700">
            <a:solidFill>
              <a:srgbClr val="A1D9DB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345168" y="5349240"/>
            <a:ext cx="2468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/ 200 т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" y="5961888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Осётр: бирюза — 100 т/год; светлая бирюза — 200 т/год.   Карп: 13,5 т в 2027, затем 27 т/год.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  <p:sp>
        <p:nvSpPr>
          <p:cNvPr id="29" name="Rectangle 28"/>
          <p:cNvSpPr/>
          <p:nvPr/>
        </p:nvSpPr>
        <p:spPr>
          <a:xfrm>
            <a:off x="3749039" y="3776472"/>
            <a:ext cx="731520" cy="1417320"/>
          </a:xfrm>
          <a:prstGeom prst="rect">
            <a:avLst/>
          </a:prstGeom>
          <a:solidFill>
            <a:srgbClr val="1FB1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663440" y="2359152"/>
            <a:ext cx="731520" cy="2834640"/>
          </a:xfrm>
          <a:prstGeom prst="rect">
            <a:avLst/>
          </a:prstGeom>
          <a:solidFill>
            <a:srgbClr val="A1D9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EBITDA: эффект раннего выпуска осетра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Млн ₽ по годам · до CAPEX, процентов, налогов и изменения оборотного капитала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96112" y="15727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2027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96112" y="2103120"/>
            <a:ext cx="658368" cy="301752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10512" y="2103120"/>
            <a:ext cx="658368" cy="301752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5065776"/>
            <a:ext cx="658368" cy="73152"/>
          </a:xfrm>
          <a:prstGeom prst="rect">
            <a:avLst/>
          </a:prstGeom>
          <a:solidFill>
            <a:srgbClr val="D4857B"/>
          </a:solidFill>
          <a:ln w="12700">
            <a:solidFill>
              <a:srgbClr val="D4857B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810512" y="5065776"/>
            <a:ext cx="658368" cy="73152"/>
          </a:xfrm>
          <a:prstGeom prst="rect">
            <a:avLst/>
          </a:prstGeom>
          <a:solidFill>
            <a:srgbClr val="D4857B"/>
          </a:solidFill>
          <a:ln w="12700">
            <a:solidFill>
              <a:srgbClr val="D4857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96112" y="537667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−10,65 / −12,69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94176" y="15727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2028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694176" y="4787188"/>
            <a:ext cx="658368" cy="351739"/>
          </a:xfrm>
          <a:prstGeom prst="rect">
            <a:avLst/>
          </a:prstGeom>
          <a:solidFill>
            <a:srgbClr val="1FB1B7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08576" y="4311700"/>
            <a:ext cx="658368" cy="827227"/>
          </a:xfrm>
          <a:prstGeom prst="rect">
            <a:avLst/>
          </a:prstGeom>
          <a:solidFill>
            <a:srgbClr val="A1D9DB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94176" y="5065776"/>
            <a:ext cx="658368" cy="914"/>
          </a:xfrm>
          <a:prstGeom prst="rect">
            <a:avLst/>
          </a:prstGeom>
          <a:solidFill>
            <a:srgbClr val="D4857B"/>
          </a:solidFill>
          <a:ln w="12700">
            <a:solidFill>
              <a:srgbClr val="D4857B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08576" y="5065776"/>
            <a:ext cx="658368" cy="914"/>
          </a:xfrm>
          <a:prstGeom prst="rect">
            <a:avLst/>
          </a:prstGeom>
          <a:solidFill>
            <a:srgbClr val="D4857B"/>
          </a:solidFill>
          <a:ln w="12700">
            <a:solidFill>
              <a:srgbClr val="D4857B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537667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17,31 / 40,71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92240" y="15727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2029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492240" y="2103120"/>
            <a:ext cx="658368" cy="301752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06640" y="2103120"/>
            <a:ext cx="658368" cy="301752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92240" y="3827678"/>
            <a:ext cx="658368" cy="1311249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06640" y="2395728"/>
            <a:ext cx="658368" cy="2743200"/>
          </a:xfrm>
          <a:prstGeom prst="rect">
            <a:avLst/>
          </a:prstGeom>
          <a:solidFill>
            <a:srgbClr val="A1D9DB"/>
          </a:solidFill>
          <a:ln w="12700">
            <a:solidFill>
              <a:srgbClr val="A1D9DB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0" y="537667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64,53 / 135,00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290304" y="157276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2030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9290304" y="2103120"/>
            <a:ext cx="658368" cy="301752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04704" y="2103120"/>
            <a:ext cx="658368" cy="3017520"/>
          </a:xfrm>
          <a:prstGeom prst="rect">
            <a:avLst/>
          </a:prstGeom>
          <a:solidFill>
            <a:srgbClr val="2D4B64"/>
          </a:solidFill>
          <a:ln w="12700">
            <a:solidFill>
              <a:srgbClr val="2D4B64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90304" y="3827678"/>
            <a:ext cx="658368" cy="1311249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204704" y="2395728"/>
            <a:ext cx="658368" cy="2743200"/>
          </a:xfrm>
          <a:prstGeom prst="rect">
            <a:avLst/>
          </a:prstGeom>
          <a:solidFill>
            <a:srgbClr val="A1D9DB"/>
          </a:solidFill>
          <a:ln w="12700">
            <a:solidFill>
              <a:srgbClr val="A1D9DB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290304" y="537667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64,53 / 135,00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EBITDA за 4 года: 135,74 / 298,03 млн ₽ · 100 / 200 т · 2027–2030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Финансирование — основной риск проекта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Подрощенный осётр ускоряет выручку, но увеличивает потребность в оборотных средствах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1828800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138,54 млн ₽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777240" y="2414016"/>
            <a:ext cx="5029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пиковое финансирование · 100 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55664" y="1828800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282,33 млн ₽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6455664" y="2414016"/>
            <a:ext cx="5029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пиковое финансирование · 200 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3200400"/>
            <a:ext cx="10698480" cy="1828800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520440"/>
            <a:ext cx="5486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Накопленный денежный поток к концу 2030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033272" y="423367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4D5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+37,55 млн ₽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446520" y="4233672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64D5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+89,59 млн ₽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Остаток в садках на 31 декабря 2030 года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рыба на доращивании — не выручка и не наличные средства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1737360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111,76 т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777240" y="2322576"/>
            <a:ext cx="4846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остаток рыбы · 100 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92240" y="17373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215,41 т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6492240" y="2322576"/>
            <a:ext cx="4754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остаток рыбы · 200 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3200400"/>
            <a:ext cx="10698480" cy="2057400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9264" y="350215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Учетная себестоимость рыбы на доращивании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96696" y="418795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A5D7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39,34 млн ₽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455664" y="418795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A5D7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76,51 млн ₽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978408" y="5010912"/>
            <a:ext cx="10058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Готовая к продаже рыба на 31.12.2030: 0 т · две группы осетра и карп на доращивании.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/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B1B7"/>
          </a:solidFill>
          <a:ln w="12700">
            <a:solidFill>
              <a:srgbClr val="1FB1B7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1148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Ключевые риски и условия финансирования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76072" y="90525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Пять обязательных проверок до инвестирования и каждой очереди расширения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247120" y="6419088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694944"/>
          </a:xfrm>
          <a:prstGeom prst="rect">
            <a:avLst/>
          </a:prstGeom>
          <a:solidFill>
            <a:srgbClr val="244357"/>
          </a:solidFill>
          <a:ln w="12700">
            <a:solidFill>
              <a:srgbClr val="244357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7824" y="170992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1DF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ПРАВА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953512" y="1682496"/>
            <a:ext cx="8275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Согласовать новый участок и сезонные ограничения; аренда старой линии до 2030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0080" y="2414016"/>
            <a:ext cx="10881360" cy="694944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56946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1DF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953512" y="2542032"/>
            <a:ext cx="8275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Температура, O₂ и пиковая живая биомасса 148,6 / 281,3 т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3273552"/>
            <a:ext cx="10881360" cy="694944"/>
          </a:xfrm>
          <a:prstGeom prst="rect">
            <a:avLst/>
          </a:prstGeom>
          <a:solidFill>
            <a:srgbClr val="244357"/>
          </a:solidFill>
          <a:ln w="12700">
            <a:solidFill>
              <a:srgbClr val="24435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77824" y="342900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1DF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ПОСТАВКА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953512" y="3401568"/>
            <a:ext cx="8275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600 г осётр: 40,3 / 80,7 т; цена 1 500 ₽/кг не подтверждена КП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4133088"/>
            <a:ext cx="10881360" cy="694944"/>
          </a:xfrm>
          <a:prstGeom prst="rect">
            <a:avLst/>
          </a:prstGeom>
          <a:solidFill>
            <a:srgbClr val="17364D"/>
          </a:solidFill>
          <a:ln w="12700">
            <a:solidFill>
              <a:srgbClr val="17364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7824" y="4288536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1DF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БИОЛОГИЯ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953512" y="4261104"/>
            <a:ext cx="8275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Рост 600 г → 1,75 кг за 12 мес и 7,5 г → 1,75 кг за 24 мес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40080" y="4992624"/>
            <a:ext cx="10881360" cy="694944"/>
          </a:xfrm>
          <a:prstGeom prst="rect">
            <a:avLst/>
          </a:prstGeom>
          <a:solidFill>
            <a:srgbClr val="244357"/>
          </a:solidFill>
          <a:ln w="12700">
            <a:solidFill>
              <a:srgbClr val="24435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77824" y="514807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1DF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2953512" y="5120640"/>
            <a:ext cx="8275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E5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Пиковая потребность 138,5 / 282,3 млн ₽; транши и предзаказы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lide_assets/ppt/media/image-3-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0">
              <a:alpha val="75000"/>
            </a:srgbClr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21208" y="585216"/>
            <a:ext cx="10972800" cy="5394960"/>
          </a:xfrm>
          <a:prstGeom prst="rect">
            <a:avLst/>
          </a:prstGeom>
          <a:solidFill>
            <a:srgbClr val="0A1F30">
              <a:alpha val="94000"/>
            </a:srgbClr>
          </a:solidFill>
          <a:ln w="12700">
            <a:solidFill>
              <a:srgbClr val="0A1F3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960" y="91440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Решение для инвестора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868680" y="195681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73D7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Этап 1 · 2027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4389120" y="1956816"/>
            <a:ext cx="6583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Подрощенный осётр 600 г, карп и запуск новых лёгких садков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8680" y="288036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73D7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Этап 2 · 2028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4389120" y="288036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Первый выпуск осетра 100 / 200 т и проверка реальной экономики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68680" y="382219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73D7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Этап 3 · 2029–2030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4389120" y="3822192"/>
            <a:ext cx="64922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Ежегодный выпуск из мартовских партий 5–10 г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868680" y="5084064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Условие старта: КП на РПМ, права на участок, O₂-мощность и договоры сбыта.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548640" y="641908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3B8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обновлённая бизнес-модель 29.10.2026 · расчётные допущения · необходима техническая проверка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Среднеуральский рыбхоз. Инвестиционная презентация 2027–2030</dc:title>
  <dc:subject>100 / 200 т осетровых</dc:subject>
  <dc:creator>Рыбхоз · инвестиционный расчет</dc:creator>
  <cp:lastModifiedBy>Рыбхоз · инвестиционный расчет</cp:lastModifiedBy>
  <cp:revision>1</cp:revision>
  <dcterms:created xsi:type="dcterms:W3CDTF">2026-10-28T09:57:02Z</dcterms:created>
  <dcterms:modified xsi:type="dcterms:W3CDTF">2026-10-28T09:57:02Z</dcterms:modified>
</cp:coreProperties>
</file>